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3"/>
  </p:notesMasterIdLst>
  <p:handoutMasterIdLst>
    <p:handoutMasterId r:id="rId34"/>
  </p:handoutMasterIdLst>
  <p:sldIdLst>
    <p:sldId id="258" r:id="rId2"/>
    <p:sldId id="349" r:id="rId3"/>
    <p:sldId id="599" r:id="rId4"/>
    <p:sldId id="600" r:id="rId5"/>
    <p:sldId id="651" r:id="rId6"/>
    <p:sldId id="602" r:id="rId7"/>
    <p:sldId id="603" r:id="rId8"/>
    <p:sldId id="604" r:id="rId9"/>
    <p:sldId id="605" r:id="rId10"/>
    <p:sldId id="606" r:id="rId11"/>
    <p:sldId id="607" r:id="rId12"/>
    <p:sldId id="608" r:id="rId13"/>
    <p:sldId id="609" r:id="rId14"/>
    <p:sldId id="610" r:id="rId15"/>
    <p:sldId id="611" r:id="rId16"/>
    <p:sldId id="612" r:id="rId17"/>
    <p:sldId id="613" r:id="rId18"/>
    <p:sldId id="614" r:id="rId19"/>
    <p:sldId id="650" r:id="rId20"/>
    <p:sldId id="640" r:id="rId21"/>
    <p:sldId id="641" r:id="rId22"/>
    <p:sldId id="642" r:id="rId23"/>
    <p:sldId id="643" r:id="rId24"/>
    <p:sldId id="644" r:id="rId25"/>
    <p:sldId id="645" r:id="rId26"/>
    <p:sldId id="646" r:id="rId27"/>
    <p:sldId id="647" r:id="rId28"/>
    <p:sldId id="648" r:id="rId29"/>
    <p:sldId id="649" r:id="rId30"/>
    <p:sldId id="615" r:id="rId31"/>
    <p:sldId id="616" r:id="rId32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B86DBB-EBA5-4E50-A531-56B5E1BDEFB8}">
          <p14:sldIdLst>
            <p14:sldId id="258"/>
            <p14:sldId id="349"/>
            <p14:sldId id="599"/>
            <p14:sldId id="600"/>
            <p14:sldId id="65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50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15"/>
            <p14:sldId id="61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394" autoAdjust="0"/>
  </p:normalViewPr>
  <p:slideViewPr>
    <p:cSldViewPr>
      <p:cViewPr>
        <p:scale>
          <a:sx n="112" d="100"/>
          <a:sy n="112" d="100"/>
        </p:scale>
        <p:origin x="-74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339" y="0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173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339" y="8843173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769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2" y="4421588"/>
            <a:ext cx="5619736" cy="4188622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769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80905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289825-0E79-49C6-85DA-5E1BDD86B7FA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6EE27D-60BB-4047-A85F-B8647FA57E00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11D52C-E147-4839-845E-D3938F050412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D7EE0F-6BC7-4C31-B194-FA8EC842DCAA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60CD00-B79D-40AA-90E4-6A2E720F702F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57802-9CC2-44FB-9BD9-15C94C5B0BA2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DD2809-E467-4B0A-A942-F92A4D853204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FA5759-D05F-4DE7-A887-FBFDA4F3D1D6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C81622-02AF-4768-9C42-5D0414FA0A96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0FDC6C-6C29-4B94-AAFA-9DE4884A088D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32997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5182E8-2888-492F-ADA5-217EC51AE0A9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85830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17AE4F-AC84-4F2F-8AA9-5E6F60DBD988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C44849-51D5-4F1A-9A06-0E5E3F967D6C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2041FA-8AD3-4614-BDFB-25F1CE94A677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C30726-FAB7-42C7-9FD7-232FEA09315D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697C6B-EB08-4571-A24E-D099AA12B295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4CAB27-2A96-4ED7-9969-E2C701547339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12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10" Type="http://schemas.openxmlformats.org/officeDocument/2006/relationships/image" Target="../media/image5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 476 </a:t>
            </a:r>
            <a:br>
              <a:rPr lang="en-US" altLang="en-US" dirty="0" smtClean="0"/>
            </a:br>
            <a:r>
              <a:rPr lang="en-US" altLang="en-US" dirty="0" smtClean="0"/>
              <a:t>Power System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18: Optimal Power Flow (OPF), </a:t>
            </a:r>
            <a:b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Short Circuit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Bus with Unconstrained Line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9453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4419600" y="2362200"/>
            <a:ext cx="1981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553200" y="1600200"/>
            <a:ext cx="1905000" cy="1200329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/>
              <a:t>Transmission line is not overloaded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28600" y="1371600"/>
            <a:ext cx="1828800" cy="193899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/>
              <a:t>With no overloads the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OPF matches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economic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dispatch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743200" y="5181600"/>
            <a:ext cx="3505200" cy="1200329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/>
              <a:t>Marginal cost of supplying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power to each bus (locational marginal costs)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 flipV="1">
            <a:off x="4038600" y="3657600"/>
            <a:ext cx="6096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5715000" y="3581400"/>
            <a:ext cx="9906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9</a:t>
            </a:fld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Bus with Constrained Line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4752"/>
            <a:ext cx="69453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5800" y="5105400"/>
            <a:ext cx="7620000" cy="1200329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/>
              <a:t>With the line loaded to its limit, additional load at Bus A must be supplied locally, causing the marginal costs to diverge.  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10</a:t>
            </a:fld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Bus (B3)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Consider a three bus case (bus 1 is system slack), with all buses connected through 0.1 </a:t>
            </a:r>
            <a:r>
              <a:rPr lang="en-US" altLang="en-US" dirty="0" err="1" smtClean="0"/>
              <a:t>pu</a:t>
            </a:r>
            <a:r>
              <a:rPr lang="en-US" altLang="en-US" dirty="0" smtClean="0"/>
              <a:t> reactance lines, each with a 100 MVA limit</a:t>
            </a:r>
          </a:p>
          <a:p>
            <a:pPr eaLnBrk="1" hangingPunct="1"/>
            <a:r>
              <a:rPr lang="en-US" altLang="en-US" dirty="0" smtClean="0"/>
              <a:t>Let the generator marginal costs be </a:t>
            </a:r>
          </a:p>
          <a:p>
            <a:pPr lvl="1" eaLnBrk="1" hangingPunct="1"/>
            <a:r>
              <a:rPr lang="en-US" altLang="en-US" dirty="0" smtClean="0"/>
              <a:t>Bus 1: 10 $ / </a:t>
            </a:r>
            <a:r>
              <a:rPr lang="en-US" altLang="en-US" dirty="0" err="1" smtClean="0"/>
              <a:t>MWhr</a:t>
            </a:r>
            <a:r>
              <a:rPr lang="en-US" altLang="en-US" dirty="0" smtClean="0"/>
              <a:t>; Range = 0 to 400 MW</a:t>
            </a:r>
          </a:p>
          <a:p>
            <a:pPr lvl="1" eaLnBrk="1" hangingPunct="1"/>
            <a:r>
              <a:rPr lang="en-US" altLang="en-US" dirty="0" smtClean="0"/>
              <a:t>Bus 2: 12 $ / </a:t>
            </a:r>
            <a:r>
              <a:rPr lang="en-US" altLang="en-US" dirty="0" err="1" smtClean="0"/>
              <a:t>MWhr</a:t>
            </a:r>
            <a:r>
              <a:rPr lang="en-US" altLang="en-US" dirty="0" smtClean="0"/>
              <a:t>; Range = 0 to 400 MW</a:t>
            </a:r>
          </a:p>
          <a:p>
            <a:pPr lvl="1" eaLnBrk="1" hangingPunct="1"/>
            <a:r>
              <a:rPr lang="en-US" altLang="en-US" dirty="0" smtClean="0"/>
              <a:t>Bus 3: 20 $ / </a:t>
            </a:r>
            <a:r>
              <a:rPr lang="en-US" altLang="en-US" dirty="0" err="1" smtClean="0"/>
              <a:t>MWhr</a:t>
            </a:r>
            <a:r>
              <a:rPr lang="en-US" altLang="en-US" dirty="0" smtClean="0"/>
              <a:t>; Range = 0 to 400 MW</a:t>
            </a:r>
          </a:p>
          <a:p>
            <a:pPr eaLnBrk="1" hangingPunct="1"/>
            <a:r>
              <a:rPr lang="en-US" altLang="en-US" dirty="0" smtClean="0"/>
              <a:t>Assume a single 180 MW load at bus 2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11</a:t>
            </a:fld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0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B3 with Line Limits NOT Enforced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613525" y="4384675"/>
            <a:ext cx="2233304" cy="193899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/>
              <a:t>Line from Bus 1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to Bus 3 is over-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loaded; all buses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have same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marginal cost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12</a:t>
            </a:fld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B3 with Line Limits Enforced</a:t>
            </a: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172200" y="4419600"/>
            <a:ext cx="2771721" cy="193899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/>
              <a:t>LP OPF </a:t>
            </a:r>
            <a:r>
              <a:rPr lang="en-US" altLang="en-US" dirty="0" err="1"/>
              <a:t>redispatches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to remove violation.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Bus marginal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costs are now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different.  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13</a:t>
            </a:fld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Verify Bus 3 Marginal Cost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172200" y="4114800"/>
            <a:ext cx="2795189" cy="2308324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/>
              <a:t>One additional MW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of load at bus 3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raised total cost by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14 $/</a:t>
            </a:r>
            <a:r>
              <a:rPr lang="en-US" altLang="en-US" dirty="0" err="1"/>
              <a:t>hr</a:t>
            </a:r>
            <a:r>
              <a:rPr lang="en-US" altLang="en-US" dirty="0"/>
              <a:t>, as G2 went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up by 2 MW and G1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went down by 1MW 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14</a:t>
            </a:fld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is bus 3 LMP = $14 /MWh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All lines have equal impedance.  Power flow in a simple network distributes inversely to impedance of path.  </a:t>
            </a:r>
          </a:p>
          <a:p>
            <a:pPr lvl="1" eaLnBrk="1" hangingPunct="1"/>
            <a:r>
              <a:rPr lang="en-US" altLang="en-US" dirty="0" smtClean="0"/>
              <a:t>For bus 1 to supply 1 MW to bus 3, 2/3 MW would take direct path from 1 to 3, while 1/3 MW would “loop around” from 1 to 2 to 3.  </a:t>
            </a:r>
          </a:p>
          <a:p>
            <a:pPr lvl="1" eaLnBrk="1" hangingPunct="1"/>
            <a:r>
              <a:rPr lang="en-US" altLang="en-US" dirty="0" smtClean="0"/>
              <a:t>Likewise, for bus 2 to supply 1 MW to bus 3, 2/3MW would go from 2 to 3, while 1/3 MW would go from 2 to 1to 3.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15</a:t>
            </a:fld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Why is bus 3 LMP $ 14 / MWh, cont’d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With the line from 1 to 3 limited, no additional power flows are allowed on it.</a:t>
            </a:r>
          </a:p>
          <a:p>
            <a:pPr eaLnBrk="1" hangingPunct="1"/>
            <a:r>
              <a:rPr lang="en-US" altLang="en-US" dirty="0" smtClean="0"/>
              <a:t>To supply 1 more MW to bus 3 we need </a:t>
            </a:r>
          </a:p>
          <a:p>
            <a:pPr lvl="1" eaLnBrk="1" hangingPunct="1"/>
            <a:r>
              <a:rPr lang="en-US" altLang="en-US" dirty="0" smtClean="0"/>
              <a:t>Pg1 + Pg2 = 1 MW</a:t>
            </a:r>
          </a:p>
          <a:p>
            <a:pPr lvl="1" eaLnBrk="1" hangingPunct="1"/>
            <a:r>
              <a:rPr lang="en-US" altLang="en-US" dirty="0" smtClean="0"/>
              <a:t>2/3 Pg1 + 1/3 Pg2 = 0;  (no more flow on 1-3)</a:t>
            </a:r>
          </a:p>
          <a:p>
            <a:pPr eaLnBrk="1" hangingPunct="1"/>
            <a:r>
              <a:rPr lang="en-US" altLang="en-US" dirty="0" smtClean="0"/>
              <a:t> Solving requires we up Pg2 by 2 MW and drop Pg1 by 1 MW -- a net increase of $14.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16</a:t>
            </a:fld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Both lines into Bus 3 Congested</a:t>
            </a:r>
          </a:p>
        </p:txBody>
      </p:sp>
      <p:pic>
        <p:nvPicPr>
          <p:cNvPr id="3584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172200" y="3886200"/>
            <a:ext cx="2207656" cy="2677656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dirty="0"/>
              <a:t>For bus 3 loads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above 200 MW,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load must be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supplied locally.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Then what if the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bus 3 generator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opens? 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17</a:t>
            </a:fld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6_23 Optimal Power Flow</a:t>
            </a:r>
            <a:endParaRPr lang="en-US" dirty="0"/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r="10774"/>
          <a:stretch/>
        </p:blipFill>
        <p:spPr bwMode="auto">
          <a:xfrm>
            <a:off x="457200" y="1219200"/>
            <a:ext cx="7467600" cy="509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49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dirty="0" smtClean="0"/>
              <a:t>Please read Chapters 7 and 8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HW 7 is 6.62, 6.63, 6.69, 6.71 due on Oct 27; this </a:t>
            </a:r>
            <a:r>
              <a:rPr lang="en-US" dirty="0"/>
              <a:t>one must be turned in on </a:t>
            </a:r>
            <a:r>
              <a:rPr lang="en-US" dirty="0" smtClean="0"/>
              <a:t>Oct 27 </a:t>
            </a:r>
            <a:r>
              <a:rPr lang="en-US" dirty="0"/>
              <a:t>(hence there will be no quiz that day</a:t>
            </a:r>
            <a:r>
              <a:rPr lang="en-US" dirty="0" smtClean="0"/>
              <a:t>)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Optional Reading: </a:t>
            </a:r>
            <a:r>
              <a:rPr lang="en-US" i="1" dirty="0" smtClean="0"/>
              <a:t>Analytic Research Foundations for the Next-Generation Electric Grid</a:t>
            </a:r>
            <a:r>
              <a:rPr lang="en-US" dirty="0" smtClean="0"/>
              <a:t>, The National Academies Press, 2016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Exam 2 is during class on Tuesday November 15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Final exam is on Monday December 12, 1:30-4:30pm</a:t>
            </a:r>
          </a:p>
          <a:p>
            <a:pPr marL="0" indent="0" eaLnBrk="1" hangingPunct="1">
              <a:buNone/>
            </a:pPr>
            <a:r>
              <a:rPr lang="en-US" dirty="0" smtClean="0"/>
              <a:t> </a:t>
            </a:r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MISO LMP Price Contour: </a:t>
            </a:r>
            <a:br>
              <a:rPr lang="en-US" dirty="0" smtClean="0"/>
            </a:br>
            <a:r>
              <a:rPr lang="en-US" dirty="0" smtClean="0"/>
              <a:t>830am CDT Oct 24, 2016</a:t>
            </a:r>
            <a:endParaRPr lang="en-US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4447" r="17841" b="3885"/>
          <a:stretch/>
        </p:blipFill>
        <p:spPr bwMode="auto">
          <a:xfrm>
            <a:off x="838200" y="1219199"/>
            <a:ext cx="6629400" cy="492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297608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Source: www.misoenergy.org/LMPContourMap/MISO_All.html</a:t>
            </a:r>
            <a:endParaRPr lang="en-US" sz="1400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6294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Markets (Sometimes Known as Independent System Operator)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many places markets </a:t>
            </a:r>
            <a:r>
              <a:rPr lang="en-US" altLang="en-US" dirty="0"/>
              <a:t>are replacing many of the former planning and operation tools and </a:t>
            </a:r>
            <a:r>
              <a:rPr lang="en-US" altLang="en-US" dirty="0" smtClean="0"/>
              <a:t>functions</a:t>
            </a:r>
          </a:p>
          <a:p>
            <a:pPr lvl="1"/>
            <a:r>
              <a:rPr lang="en-US" altLang="en-US" dirty="0" smtClean="0"/>
              <a:t>MISO is an example of a such a market  </a:t>
            </a:r>
            <a:endParaRPr lang="en-US" altLang="en-US" dirty="0"/>
          </a:p>
          <a:p>
            <a:r>
              <a:rPr lang="en-US" altLang="en-US" dirty="0" smtClean="0"/>
              <a:t>Goal </a:t>
            </a:r>
            <a:r>
              <a:rPr lang="en-US" altLang="en-US" dirty="0"/>
              <a:t>is to replace regulated cost-plus system with competitive marketplaces</a:t>
            </a:r>
          </a:p>
          <a:p>
            <a:pPr lvl="1"/>
            <a:r>
              <a:rPr lang="en-US" altLang="en-US" dirty="0"/>
              <a:t>underlying assumption is in the long-run with competition prices should decrease</a:t>
            </a:r>
          </a:p>
          <a:p>
            <a:pPr lvl="1"/>
            <a:r>
              <a:rPr lang="en-US" altLang="en-US" dirty="0"/>
              <a:t>market should be designed so participants do not have to provide their true costs to a central </a:t>
            </a:r>
            <a:r>
              <a:rPr lang="en-US" altLang="en-US" dirty="0" smtClean="0"/>
              <a:t>authority</a:t>
            </a:r>
          </a:p>
          <a:p>
            <a:r>
              <a:rPr lang="en-US" altLang="en-US" dirty="0" smtClean="0"/>
              <a:t>Markets differ widely in what functions they provide 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9900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Energy Market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01688" y="1419225"/>
            <a:ext cx="7388225" cy="4725988"/>
            <a:chOff x="505" y="894"/>
            <a:chExt cx="4654" cy="2977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 flipV="1">
              <a:off x="3768" y="2637"/>
              <a:ext cx="698" cy="80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3768" y="2635"/>
              <a:ext cx="680" cy="783"/>
            </a:xfrm>
            <a:prstGeom prst="line">
              <a:avLst/>
            </a:prstGeom>
            <a:noFill/>
            <a:ln w="50800">
              <a:pattFill prst="pct25">
                <a:fgClr>
                  <a:schemeClr val="accent2"/>
                </a:fgClr>
                <a:bgClr>
                  <a:schemeClr val="bg1"/>
                </a:bgClr>
              </a:patt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604" y="1540"/>
              <a:ext cx="618" cy="70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1435" y="2710"/>
              <a:ext cx="659" cy="8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3729" y="1543"/>
              <a:ext cx="666" cy="72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952" y="1543"/>
              <a:ext cx="0" cy="5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952" y="2833"/>
              <a:ext cx="0" cy="52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596" y="1532"/>
              <a:ext cx="634" cy="724"/>
            </a:xfrm>
            <a:prstGeom prst="line">
              <a:avLst/>
            </a:prstGeom>
            <a:noFill/>
            <a:ln w="50800">
              <a:pattFill prst="pct25">
                <a:fgClr>
                  <a:schemeClr val="accent2"/>
                </a:fgClr>
                <a:bgClr>
                  <a:schemeClr val="bg1"/>
                </a:bgClr>
              </a:patt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1427" y="2710"/>
              <a:ext cx="675" cy="814"/>
            </a:xfrm>
            <a:prstGeom prst="line">
              <a:avLst/>
            </a:prstGeom>
            <a:noFill/>
            <a:ln w="50800">
              <a:pattFill prst="pct25">
                <a:fgClr>
                  <a:schemeClr val="accent2"/>
                </a:fgClr>
                <a:bgClr>
                  <a:schemeClr val="bg1"/>
                </a:bgClr>
              </a:patt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3729" y="1535"/>
              <a:ext cx="666" cy="739"/>
            </a:xfrm>
            <a:prstGeom prst="line">
              <a:avLst/>
            </a:prstGeom>
            <a:noFill/>
            <a:ln w="50800">
              <a:pattFill prst="pct25">
                <a:fgClr>
                  <a:schemeClr val="accent2"/>
                </a:fgClr>
                <a:bgClr>
                  <a:schemeClr val="bg1"/>
                </a:bgClr>
              </a:patt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952" y="1535"/>
              <a:ext cx="0" cy="530"/>
            </a:xfrm>
            <a:prstGeom prst="line">
              <a:avLst/>
            </a:prstGeom>
            <a:noFill/>
            <a:ln w="50800">
              <a:pattFill prst="pct25">
                <a:fgClr>
                  <a:schemeClr val="accent2"/>
                </a:fgClr>
                <a:bgClr>
                  <a:schemeClr val="bg1"/>
                </a:bgClr>
              </a:patt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952" y="2825"/>
              <a:ext cx="0" cy="541"/>
            </a:xfrm>
            <a:prstGeom prst="line">
              <a:avLst/>
            </a:prstGeom>
            <a:noFill/>
            <a:ln w="50800">
              <a:pattFill prst="pct25">
                <a:fgClr>
                  <a:schemeClr val="accent2"/>
                </a:fgClr>
                <a:bgClr>
                  <a:schemeClr val="bg1"/>
                </a:bgClr>
              </a:patt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3562" y="1454"/>
              <a:ext cx="646" cy="7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05" y="1002"/>
              <a:ext cx="1031" cy="4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128" y="1002"/>
              <a:ext cx="1031" cy="4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290" y="1002"/>
              <a:ext cx="1031" cy="4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05" y="3386"/>
              <a:ext cx="1031" cy="4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128" y="3386"/>
              <a:ext cx="1031" cy="4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290" y="3386"/>
              <a:ext cx="1031" cy="4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2694" y="1516"/>
              <a:ext cx="0" cy="55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2694" y="2825"/>
              <a:ext cx="0" cy="54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1223" y="1507"/>
              <a:ext cx="634" cy="7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V="1">
              <a:off x="1223" y="2547"/>
              <a:ext cx="687" cy="8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H="1" flipV="1">
              <a:off x="3454" y="2619"/>
              <a:ext cx="672" cy="76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665" y="1111"/>
              <a:ext cx="704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1600" tIns="50800" rIns="101600" bIns="50800">
              <a:spAutoFit/>
            </a:bodyPr>
            <a:lstStyle>
              <a:lvl1pPr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508000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014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522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30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4876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448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020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592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2000" b="1">
                  <a:latin typeface="Arial" charset="0"/>
                </a:rPr>
                <a:t>Seller 1</a:t>
              </a: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744" y="2081"/>
              <a:ext cx="2136" cy="69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74053" dir="1857825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913" y="2273"/>
              <a:ext cx="181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1600" tIns="50800" rIns="101600" bIns="50800">
              <a:spAutoFit/>
            </a:bodyPr>
            <a:lstStyle>
              <a:lvl1pPr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508000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014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522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30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4876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448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020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592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2700" b="1" dirty="0" smtClean="0">
                  <a:latin typeface="Arial" charset="0"/>
                </a:rPr>
                <a:t>Market </a:t>
              </a:r>
              <a:r>
                <a:rPr lang="en-US" altLang="en-US" sz="2700" b="1" dirty="0">
                  <a:latin typeface="Arial" charset="0"/>
                </a:rPr>
                <a:t>Operator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249" y="1120"/>
              <a:ext cx="836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1600" tIns="50800" rIns="101600" bIns="50800">
              <a:spAutoFit/>
            </a:bodyPr>
            <a:lstStyle>
              <a:lvl1pPr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508000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014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522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30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4876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448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020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592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2000" b="1">
                  <a:latin typeface="Arial" charset="0"/>
                </a:rPr>
                <a:t>Seller </a:t>
              </a:r>
              <a:r>
                <a:rPr lang="en-US" altLang="en-US" sz="2000" b="1" i="1">
                  <a:latin typeface="Arial" charset="0"/>
                </a:rPr>
                <a:t>M  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447" y="1120"/>
              <a:ext cx="747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1600" tIns="50800" rIns="101600" bIns="50800">
              <a:spAutoFit/>
            </a:bodyPr>
            <a:lstStyle>
              <a:lvl1pPr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508000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014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522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30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4876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448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020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592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2000" b="1" dirty="0">
                  <a:latin typeface="Arial" charset="0"/>
                </a:rPr>
                <a:t>Seller </a:t>
              </a:r>
              <a:r>
                <a:rPr lang="en-US" altLang="en-US" sz="2000" b="1" i="1" dirty="0" err="1">
                  <a:latin typeface="Arial" charset="0"/>
                </a:rPr>
                <a:t>i</a:t>
              </a:r>
              <a:r>
                <a:rPr lang="en-US" altLang="en-US" sz="2000" b="1" i="1" dirty="0">
                  <a:latin typeface="Arial" charset="0"/>
                </a:rPr>
                <a:t>  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239" y="3509"/>
              <a:ext cx="838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1600" tIns="50800" rIns="101600" bIns="50800">
              <a:spAutoFit/>
            </a:bodyPr>
            <a:lstStyle>
              <a:lvl1pPr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508000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014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522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30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4876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448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020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592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2000" b="1">
                  <a:latin typeface="Arial" charset="0"/>
                </a:rPr>
                <a:t>Buyer </a:t>
              </a:r>
              <a:r>
                <a:rPr lang="en-US" altLang="en-US" sz="2000" b="1" i="1">
                  <a:latin typeface="Arial" charset="0"/>
                </a:rPr>
                <a:t>N  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428" y="3509"/>
              <a:ext cx="766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1600" tIns="50800" rIns="101600" bIns="50800">
              <a:spAutoFit/>
            </a:bodyPr>
            <a:lstStyle>
              <a:lvl1pPr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508000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014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522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30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4876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448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020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592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2000" b="1">
                  <a:latin typeface="Arial" charset="0"/>
                </a:rPr>
                <a:t>Buyer </a:t>
              </a:r>
              <a:r>
                <a:rPr lang="en-US" altLang="en-US" sz="2000" b="1" i="1">
                  <a:latin typeface="Arial" charset="0"/>
                </a:rPr>
                <a:t>j  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56" y="3500"/>
              <a:ext cx="723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1600" tIns="50800" rIns="101600" bIns="50800">
              <a:spAutoFit/>
            </a:bodyPr>
            <a:lstStyle>
              <a:lvl1pPr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508000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014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522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30413" defTabSz="1125538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4876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448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020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59213" defTabSz="1125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2000" b="1">
                  <a:latin typeface="Arial" charset="0"/>
                </a:rPr>
                <a:t>Buyer 1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789" y="1584"/>
              <a:ext cx="211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latin typeface="Arial" charset="0"/>
                </a:rPr>
                <a:t>$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965" y="1584"/>
              <a:ext cx="211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latin typeface="Arial" charset="0"/>
                </a:rPr>
                <a:t>$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301" y="1584"/>
              <a:ext cx="211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latin typeface="Arial" charset="0"/>
                </a:rPr>
                <a:t>$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229" y="2976"/>
              <a:ext cx="211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latin typeface="Arial" charset="0"/>
                </a:rPr>
                <a:t>$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941" y="2968"/>
              <a:ext cx="211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latin typeface="Arial" charset="0"/>
                </a:rPr>
                <a:t>$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861" y="2960"/>
              <a:ext cx="211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latin typeface="Arial" charset="0"/>
                </a:rPr>
                <a:t>$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19" y="1584"/>
              <a:ext cx="504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latin typeface="Arial" charset="0"/>
                </a:rPr>
                <a:t>MWh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211" y="1584"/>
              <a:ext cx="504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latin typeface="Arial" charset="0"/>
                </a:rPr>
                <a:t>MWh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3419" y="1584"/>
              <a:ext cx="504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latin typeface="Arial" charset="0"/>
                </a:rPr>
                <a:t>MWh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3347" y="2976"/>
              <a:ext cx="504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latin typeface="Arial" charset="0"/>
                </a:rPr>
                <a:t>MWh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2211" y="2968"/>
              <a:ext cx="504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latin typeface="Arial" charset="0"/>
                </a:rPr>
                <a:t>MWh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923" y="2960"/>
              <a:ext cx="504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latin typeface="Arial" charset="0"/>
                </a:rPr>
                <a:t>MWh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614" y="3282"/>
              <a:ext cx="229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4800" b="1">
                  <a:latin typeface="Arial" charset="0"/>
                </a:rPr>
                <a:t>.</a:t>
              </a: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794" y="3282"/>
              <a:ext cx="229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4800" b="1">
                  <a:latin typeface="Arial" charset="0"/>
                </a:rPr>
                <a:t>.</a:t>
              </a: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974" y="3282"/>
              <a:ext cx="229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4800" b="1">
                  <a:latin typeface="Arial" charset="0"/>
                </a:rPr>
                <a:t>.</a:t>
              </a:r>
            </a:p>
          </p:txBody>
        </p:sp>
        <p:grpSp>
          <p:nvGrpSpPr>
            <p:cNvPr id="52" name="Group 51"/>
            <p:cNvGrpSpPr>
              <a:grpSpLocks/>
            </p:cNvGrpSpPr>
            <p:nvPr/>
          </p:nvGrpSpPr>
          <p:grpSpPr bwMode="auto">
            <a:xfrm>
              <a:off x="3450" y="894"/>
              <a:ext cx="589" cy="525"/>
              <a:chOff x="3450" y="894"/>
              <a:chExt cx="589" cy="525"/>
            </a:xfrm>
          </p:grpSpPr>
          <p:sp>
            <p:nvSpPr>
              <p:cNvPr id="59" name="Rectangle 52"/>
              <p:cNvSpPr>
                <a:spLocks noChangeArrowheads="1"/>
              </p:cNvSpPr>
              <p:nvPr/>
            </p:nvSpPr>
            <p:spPr bwMode="auto">
              <a:xfrm>
                <a:off x="3450" y="894"/>
                <a:ext cx="229" cy="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ctr" eaLnBrk="0" hangingPunct="0"/>
                <a:r>
                  <a:rPr lang="en-US" altLang="en-US" sz="4800" b="1">
                    <a:latin typeface="Arial" charset="0"/>
                  </a:rPr>
                  <a:t>.</a:t>
                </a:r>
              </a:p>
            </p:txBody>
          </p:sp>
          <p:sp>
            <p:nvSpPr>
              <p:cNvPr id="60" name="Rectangle 53"/>
              <p:cNvSpPr>
                <a:spLocks noChangeArrowheads="1"/>
              </p:cNvSpPr>
              <p:nvPr/>
            </p:nvSpPr>
            <p:spPr bwMode="auto">
              <a:xfrm>
                <a:off x="3630" y="894"/>
                <a:ext cx="229" cy="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ctr" eaLnBrk="0" hangingPunct="0"/>
                <a:r>
                  <a:rPr lang="en-US" altLang="en-US" sz="4800" b="1">
                    <a:latin typeface="Arial" charset="0"/>
                  </a:rPr>
                  <a:t>.</a:t>
                </a:r>
              </a:p>
            </p:txBody>
          </p:sp>
          <p:sp>
            <p:nvSpPr>
              <p:cNvPr id="61" name="Rectangle 54"/>
              <p:cNvSpPr>
                <a:spLocks noChangeArrowheads="1"/>
              </p:cNvSpPr>
              <p:nvPr/>
            </p:nvSpPr>
            <p:spPr bwMode="auto">
              <a:xfrm>
                <a:off x="3810" y="894"/>
                <a:ext cx="229" cy="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ctr" eaLnBrk="0" hangingPunct="0"/>
                <a:r>
                  <a:rPr lang="en-US" altLang="en-US" sz="4800" b="1">
                    <a:latin typeface="Arial" charset="0"/>
                  </a:rPr>
                  <a:t>.</a:t>
                </a:r>
              </a:p>
            </p:txBody>
          </p:sp>
        </p:grp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1638" y="906"/>
              <a:ext cx="229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4800" b="1">
                  <a:latin typeface="Arial" charset="0"/>
                </a:rPr>
                <a:t>.</a:t>
              </a:r>
            </a:p>
          </p:txBody>
        </p:sp>
        <p:sp>
          <p:nvSpPr>
            <p:cNvPr id="54" name="Rectangle 56"/>
            <p:cNvSpPr>
              <a:spLocks noChangeArrowheads="1"/>
            </p:cNvSpPr>
            <p:nvPr/>
          </p:nvSpPr>
          <p:spPr bwMode="auto">
            <a:xfrm>
              <a:off x="1818" y="906"/>
              <a:ext cx="229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4800" b="1">
                  <a:latin typeface="Arial" charset="0"/>
                </a:rPr>
                <a:t>.</a:t>
              </a:r>
            </a:p>
          </p:txBody>
        </p:sp>
        <p:sp>
          <p:nvSpPr>
            <p:cNvPr id="55" name="Rectangle 57"/>
            <p:cNvSpPr>
              <a:spLocks noChangeArrowheads="1"/>
            </p:cNvSpPr>
            <p:nvPr/>
          </p:nvSpPr>
          <p:spPr bwMode="auto">
            <a:xfrm>
              <a:off x="1998" y="906"/>
              <a:ext cx="229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4800" b="1">
                  <a:latin typeface="Arial" charset="0"/>
                </a:rPr>
                <a:t>.</a:t>
              </a:r>
            </a:p>
          </p:txBody>
        </p:sp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3462" y="3282"/>
              <a:ext cx="229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4800" b="1">
                  <a:latin typeface="Arial" charset="0"/>
                </a:rPr>
                <a:t>.</a:t>
              </a:r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3642" y="3282"/>
              <a:ext cx="229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4800" b="1">
                  <a:latin typeface="Arial" charset="0"/>
                </a:rPr>
                <a:t>.</a:t>
              </a:r>
            </a:p>
          </p:txBody>
        </p:sp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3822" y="3282"/>
              <a:ext cx="229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 altLang="en-US" sz="4800" b="1">
                  <a:latin typeface="Arial" charset="0"/>
                </a:rPr>
                <a:t>.</a:t>
              </a:r>
            </a:p>
          </p:txBody>
        </p:sp>
      </p:grpSp>
      <p:sp>
        <p:nvSpPr>
          <p:cNvPr id="62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5809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Need to Approximate Gen Curves</a:t>
            </a:r>
            <a:endParaRPr lang="en-US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9" y="1524000"/>
            <a:ext cx="64389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rgbClr val="858585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28304" y="2022475"/>
            <a:ext cx="2358496" cy="362560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dirty="0"/>
              <a:t>Actual</a:t>
            </a:r>
          </a:p>
          <a:p>
            <a:r>
              <a:rPr lang="en-US" altLang="en-US" dirty="0"/>
              <a:t>curve is</a:t>
            </a:r>
          </a:p>
          <a:p>
            <a:r>
              <a:rPr lang="en-US" altLang="en-US" dirty="0"/>
              <a:t>approximated</a:t>
            </a:r>
          </a:p>
          <a:p>
            <a:r>
              <a:rPr lang="en-US" altLang="en-US" dirty="0"/>
              <a:t>with a </a:t>
            </a:r>
          </a:p>
          <a:p>
            <a:r>
              <a:rPr lang="en-US" altLang="en-US" dirty="0"/>
              <a:t>piecewise</a:t>
            </a:r>
          </a:p>
          <a:p>
            <a:r>
              <a:rPr lang="en-US" altLang="en-US" dirty="0"/>
              <a:t>linear</a:t>
            </a:r>
          </a:p>
          <a:p>
            <a:r>
              <a:rPr lang="en-US" altLang="en-US" dirty="0"/>
              <a:t>curve 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289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Market </a:t>
            </a:r>
            <a:r>
              <a:rPr lang="en-US" altLang="en-US" dirty="0"/>
              <a:t>Receives Offers for Each </a:t>
            </a:r>
            <a:r>
              <a:rPr lang="en-US" altLang="en-US" dirty="0" smtClean="0"/>
              <a:t>Unit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85800" y="2292350"/>
          <a:ext cx="7112000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2" name="Worksheet" r:id="rId3" imgW="4940300" imgH="2501900" progId="Excel.Sheet.8">
                  <p:embed/>
                </p:oleObj>
              </mc:Choice>
              <mc:Fallback>
                <p:oleObj name="Worksheet" r:id="rId3" imgW="4940300" imgH="25019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92350"/>
                        <a:ext cx="7112000" cy="337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28398" dir="1593903" algn="ctr" rotWithShape="0">
                          <a:srgbClr val="858585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6800" y="1676400"/>
            <a:ext cx="2179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/>
              <a:t>Unit 1 Offers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1030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Composite Offers for One Period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402479"/>
              </p:ext>
            </p:extLst>
          </p:nvPr>
        </p:nvGraphicFramePr>
        <p:xfrm>
          <a:off x="990600" y="1752600"/>
          <a:ext cx="7196138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9" name="Worksheet" r:id="rId3" imgW="8296275" imgH="4600575" progId="Excel.Sheet.8">
                  <p:embed/>
                </p:oleObj>
              </mc:Choice>
              <mc:Fallback>
                <p:oleObj name="Worksheet" r:id="rId3" imgW="8296275" imgH="460057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7196138" cy="398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28398" dir="1593903" algn="ctr" rotWithShape="0">
                          <a:srgbClr val="858585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4061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Dispatch by 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its simplest form, an auction is a mechanism of allocating scarce goods based upon competition</a:t>
            </a:r>
          </a:p>
          <a:p>
            <a:pPr lvl="1"/>
            <a:r>
              <a:rPr lang="en-US" altLang="en-US" dirty="0"/>
              <a:t>a seller wishes to obtain as much money as possible, and a buyer wants to pay as little as necessary. </a:t>
            </a:r>
          </a:p>
          <a:p>
            <a:r>
              <a:rPr lang="en-US" altLang="en-US" dirty="0"/>
              <a:t>An auction is usually considered efficient  if resources accrue to those who value them most highly</a:t>
            </a:r>
            <a:endParaRPr lang="en-US" altLang="en-US" sz="3200" dirty="0"/>
          </a:p>
          <a:p>
            <a:r>
              <a:rPr lang="en-US" altLang="en-US" dirty="0"/>
              <a:t>Auctions can be either one-sided with a single monopolist seller/buyer or a double auction with multiple parties in each category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4749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Auctions,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an auctions buyers make bids to buy, while sellers make offers to sell.  </a:t>
            </a:r>
          </a:p>
          <a:p>
            <a:r>
              <a:rPr lang="en-US" altLang="en-US" dirty="0"/>
              <a:t>The job of an auction is to provide a mechanism for participants to reveal their true costs while satisfying their desires to buy low and/or sell high.  </a:t>
            </a:r>
          </a:p>
          <a:p>
            <a:r>
              <a:rPr lang="en-US" altLang="en-US" dirty="0"/>
              <a:t>Auctions differ on the price participants receive and how much information they see along the way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5647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Uniform Price Auctions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Uniform price auctions are sealed offer auctions in which sellers make simultaneous decisions (done when they submit their offers).  </a:t>
            </a:r>
          </a:p>
          <a:p>
            <a:r>
              <a:rPr lang="en-US" altLang="en-US" dirty="0"/>
              <a:t>Generators can be paid either the last accepted offer (LAO) or paid the first rejected offer (FRO)</a:t>
            </a:r>
          </a:p>
          <a:p>
            <a:r>
              <a:rPr lang="en-US" altLang="en-US" dirty="0"/>
              <a:t>This provides incentive to offer at marginal cost, since higher values could cause offers to be rejected</a:t>
            </a:r>
          </a:p>
          <a:p>
            <a:pPr lvl="1"/>
            <a:r>
              <a:rPr lang="en-US" altLang="en-US" dirty="0"/>
              <a:t>thus reigning price should be a reliable signal of marginal cost</a:t>
            </a:r>
          </a:p>
          <a:p>
            <a:r>
              <a:rPr lang="en-US" altLang="en-US" dirty="0"/>
              <a:t>Price caps are needed to prevent prices from rising up to infinity when there is limited supply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2853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066800"/>
          </a:xfrm>
        </p:spPr>
        <p:txBody>
          <a:bodyPr/>
          <a:lstStyle/>
          <a:p>
            <a:r>
              <a:rPr lang="en-US" dirty="0" smtClean="0"/>
              <a:t>North American ISO/RTO</a:t>
            </a:r>
            <a:endParaRPr lang="en-US" dirty="0"/>
          </a:p>
        </p:txBody>
      </p:sp>
      <p:pic>
        <p:nvPicPr>
          <p:cNvPr id="224258" name="Picture 2" descr="Image result for north american power marke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2" b="-1224"/>
          <a:stretch/>
        </p:blipFill>
        <p:spPr bwMode="auto">
          <a:xfrm>
            <a:off x="1600200" y="1254304"/>
            <a:ext cx="6400800" cy="52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1200" y="6325987"/>
            <a:ext cx="2383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Source: www.isorto.org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1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Calculation of Penalty Factors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009366"/>
              </p:ext>
            </p:extLst>
          </p:nvPr>
        </p:nvGraphicFramePr>
        <p:xfrm>
          <a:off x="457200" y="1280160"/>
          <a:ext cx="77851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1" name="Equation" r:id="rId4" imgW="7785100" imgH="5118100" progId="Equation.DSMT4">
                  <p:embed/>
                </p:oleObj>
              </mc:Choice>
              <mc:Fallback>
                <p:oleObj name="Equation" r:id="rId4" imgW="7785100" imgH="5118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785100" cy="511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Fault Analysis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cause of electric power system faults is insulation breakdown</a:t>
            </a:r>
          </a:p>
          <a:p>
            <a:r>
              <a:rPr lang="en-US" altLang="en-US" dirty="0" smtClean="0"/>
              <a:t>This breakdown can be due to a variety of different factors</a:t>
            </a:r>
          </a:p>
          <a:p>
            <a:pPr lvl="1"/>
            <a:r>
              <a:rPr lang="en-US" altLang="en-US" dirty="0" smtClean="0"/>
              <a:t>lightning</a:t>
            </a:r>
          </a:p>
          <a:p>
            <a:pPr lvl="1"/>
            <a:r>
              <a:rPr lang="en-US" altLang="en-US" dirty="0" smtClean="0"/>
              <a:t>wires blowing together in the wind</a:t>
            </a:r>
          </a:p>
          <a:p>
            <a:pPr lvl="1"/>
            <a:r>
              <a:rPr lang="en-US" altLang="en-US" dirty="0" smtClean="0"/>
              <a:t>animals or plants coming in contact with the wires</a:t>
            </a:r>
          </a:p>
          <a:p>
            <a:pPr lvl="1"/>
            <a:r>
              <a:rPr lang="en-US" altLang="en-US" dirty="0" smtClean="0"/>
              <a:t>salt spray or pollution on insulators 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29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Fault Types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There are two main types of faults</a:t>
            </a:r>
          </a:p>
          <a:p>
            <a:pPr lvl="1"/>
            <a:r>
              <a:rPr lang="en-US" altLang="en-US" dirty="0" smtClean="0"/>
              <a:t>symmetric faults: system remains balanced; these faults are relatively rare, but are the easiest to analyze so we’ll consider them first.</a:t>
            </a:r>
          </a:p>
          <a:p>
            <a:pPr lvl="1"/>
            <a:r>
              <a:rPr lang="en-US" altLang="en-US" dirty="0" err="1" smtClean="0"/>
              <a:t>unsymmetric</a:t>
            </a:r>
            <a:r>
              <a:rPr lang="en-US" altLang="en-US" dirty="0" smtClean="0"/>
              <a:t> faults: system is no longer balanced; very common, but more difficult to analyze</a:t>
            </a:r>
          </a:p>
          <a:p>
            <a:r>
              <a:rPr lang="en-US" altLang="en-US" dirty="0" smtClean="0"/>
              <a:t>The most common type of fault on a three phase system by far is the single line-to-ground (SLG), followed by the line-to-line faults (LL), double line-to-ground (DLG) faults, and balanced three phase faults</a:t>
            </a:r>
          </a:p>
          <a:p>
            <a:endParaRPr lang="en-US" alt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30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Bus Penalty Factor Example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0324" r="2812" b="51619"/>
          <a:stretch>
            <a:fillRect/>
          </a:stretch>
        </p:blipFill>
        <p:spPr bwMode="auto">
          <a:xfrm>
            <a:off x="533400" y="1250950"/>
            <a:ext cx="6477000" cy="186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0324" r="2812" b="51619"/>
          <a:stretch>
            <a:fillRect/>
          </a:stretch>
        </p:blipFill>
        <p:spPr bwMode="auto">
          <a:xfrm>
            <a:off x="533400" y="3155950"/>
            <a:ext cx="6477000" cy="186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1" name="Equation" r:id="rId6" imgW="457677" imgH="793306" progId="Equation.DSMT4">
                  <p:embed/>
                </p:oleObj>
              </mc:Choice>
              <mc:Fallback>
                <p:oleObj name="Equation" r:id="rId6" imgW="457677" imgH="7933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2" name="Equation" r:id="rId8" imgW="457677" imgH="793306" progId="Equation.DSMT4">
                  <p:embed/>
                </p:oleObj>
              </mc:Choice>
              <mc:Fallback>
                <p:oleObj name="Equation" r:id="rId8" imgW="457677" imgH="7933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327067"/>
              </p:ext>
            </p:extLst>
          </p:nvPr>
        </p:nvGraphicFramePr>
        <p:xfrm>
          <a:off x="533400" y="5051136"/>
          <a:ext cx="6629400" cy="1240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3" name="Equation" r:id="rId9" imgW="7734300" imgH="1447800" progId="Equation.DSMT4">
                  <p:embed/>
                </p:oleObj>
              </mc:Choice>
              <mc:Fallback>
                <p:oleObj name="Equation" r:id="rId9" imgW="7734300" imgH="144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51136"/>
                        <a:ext cx="6629400" cy="1240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6.22</a:t>
            </a:r>
            <a:endParaRPr lang="en-US" dirty="0"/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r="14766" b="11665"/>
          <a:stretch/>
        </p:blipFill>
        <p:spPr bwMode="auto">
          <a:xfrm>
            <a:off x="457200" y="1280160"/>
            <a:ext cx="8138160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3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Optimal Power Flow (OPF)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OPF functionally combines the power flow with economic dispatch</a:t>
            </a:r>
          </a:p>
          <a:p>
            <a:pPr eaLnBrk="1" hangingPunct="1"/>
            <a:r>
              <a:rPr lang="en-US" altLang="en-US" dirty="0" smtClean="0"/>
              <a:t>Minimize cost function, such as operating cost, taking into account realistic equality and inequality constraints</a:t>
            </a:r>
          </a:p>
          <a:p>
            <a:pPr eaLnBrk="1" hangingPunct="1"/>
            <a:r>
              <a:rPr lang="en-US" altLang="en-US" dirty="0" smtClean="0"/>
              <a:t>Equality constraints</a:t>
            </a:r>
          </a:p>
          <a:p>
            <a:pPr lvl="1" eaLnBrk="1" hangingPunct="1"/>
            <a:r>
              <a:rPr lang="en-US" altLang="en-US" dirty="0" smtClean="0"/>
              <a:t>bus real and reactive power balance</a:t>
            </a:r>
          </a:p>
          <a:p>
            <a:pPr lvl="1" eaLnBrk="1" hangingPunct="1"/>
            <a:r>
              <a:rPr lang="en-US" altLang="en-US" dirty="0" smtClean="0"/>
              <a:t>generator voltage </a:t>
            </a:r>
            <a:r>
              <a:rPr lang="en-US" altLang="en-US" dirty="0" err="1" smtClean="0"/>
              <a:t>setpoints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area MW interchange 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5</a:t>
            </a:fld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OPF, cont’d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4191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Inequality constraints</a:t>
            </a:r>
          </a:p>
          <a:p>
            <a:pPr lvl="1" eaLnBrk="1" hangingPunct="1"/>
            <a:r>
              <a:rPr lang="en-US" altLang="en-US" dirty="0" smtClean="0"/>
              <a:t>transmission line/transformer/interface flow limits</a:t>
            </a:r>
          </a:p>
          <a:p>
            <a:pPr lvl="1" eaLnBrk="1" hangingPunct="1"/>
            <a:r>
              <a:rPr lang="en-US" altLang="en-US" dirty="0" smtClean="0"/>
              <a:t>generator MW limits</a:t>
            </a:r>
          </a:p>
          <a:p>
            <a:pPr lvl="1" eaLnBrk="1" hangingPunct="1"/>
            <a:r>
              <a:rPr lang="en-US" altLang="en-US" dirty="0" smtClean="0"/>
              <a:t>generator reactive power capability curves</a:t>
            </a:r>
          </a:p>
          <a:p>
            <a:pPr lvl="1" eaLnBrk="1" hangingPunct="1"/>
            <a:r>
              <a:rPr lang="en-US" altLang="en-US" dirty="0" smtClean="0"/>
              <a:t>bus voltage magnitudes (not yet implemented in Simulator OPF)</a:t>
            </a:r>
          </a:p>
          <a:p>
            <a:pPr eaLnBrk="1" hangingPunct="1"/>
            <a:r>
              <a:rPr lang="en-US" altLang="en-US" dirty="0" smtClean="0"/>
              <a:t>Available Controls</a:t>
            </a:r>
          </a:p>
          <a:p>
            <a:pPr lvl="1" eaLnBrk="1" hangingPunct="1"/>
            <a:r>
              <a:rPr lang="en-US" altLang="en-US" dirty="0" smtClean="0"/>
              <a:t>generator MW outputs</a:t>
            </a:r>
          </a:p>
          <a:p>
            <a:pPr lvl="1" eaLnBrk="1" hangingPunct="1"/>
            <a:r>
              <a:rPr lang="en-US" altLang="en-US" dirty="0" smtClean="0"/>
              <a:t>transformer taps and phase angles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6</a:t>
            </a:fld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Two Example OPF Solution Methods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Non-linear approach using Newton’s method</a:t>
            </a:r>
          </a:p>
          <a:p>
            <a:pPr lvl="1" eaLnBrk="1" hangingPunct="1"/>
            <a:r>
              <a:rPr lang="en-US" altLang="en-US" dirty="0" smtClean="0"/>
              <a:t>handles marginal losses well, but is relatively slow and has problems determining binding constraints</a:t>
            </a:r>
          </a:p>
          <a:p>
            <a:pPr eaLnBrk="1" hangingPunct="1"/>
            <a:r>
              <a:rPr lang="en-US" altLang="en-US" dirty="0" smtClean="0"/>
              <a:t>Linear Programming </a:t>
            </a:r>
          </a:p>
          <a:p>
            <a:pPr lvl="1" eaLnBrk="1" hangingPunct="1"/>
            <a:r>
              <a:rPr lang="en-US" altLang="en-US" dirty="0" smtClean="0"/>
              <a:t>fast and efficient in determining binding constraints, but can have difficulty with marginal losses.</a:t>
            </a:r>
          </a:p>
          <a:p>
            <a:pPr lvl="1" eaLnBrk="1" hangingPunct="1"/>
            <a:r>
              <a:rPr lang="en-US" altLang="en-US" dirty="0" smtClean="0"/>
              <a:t>used in </a:t>
            </a:r>
            <a:r>
              <a:rPr lang="en-US" altLang="en-US" dirty="0" err="1" smtClean="0"/>
              <a:t>PowerWorld</a:t>
            </a:r>
            <a:r>
              <a:rPr lang="en-US" altLang="en-US" dirty="0" smtClean="0"/>
              <a:t> Simulator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7</a:t>
            </a:fld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LP OPF Solution Method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Solution iterates between</a:t>
            </a:r>
          </a:p>
          <a:p>
            <a:pPr lvl="1" eaLnBrk="1" hangingPunct="1"/>
            <a:r>
              <a:rPr lang="en-US" altLang="en-US" dirty="0" smtClean="0"/>
              <a:t>solving a full ac power flow solution</a:t>
            </a:r>
          </a:p>
          <a:p>
            <a:pPr lvl="2" eaLnBrk="1" hangingPunct="1"/>
            <a:r>
              <a:rPr lang="en-US" altLang="en-US" sz="2400" dirty="0" smtClean="0"/>
              <a:t>enforces real/reactive power balance at each bus</a:t>
            </a:r>
          </a:p>
          <a:p>
            <a:pPr lvl="2" eaLnBrk="1" hangingPunct="1"/>
            <a:r>
              <a:rPr lang="en-US" altLang="en-US" sz="2400" dirty="0" smtClean="0"/>
              <a:t>enforces generator reactive limits</a:t>
            </a:r>
          </a:p>
          <a:p>
            <a:pPr lvl="2" eaLnBrk="1" hangingPunct="1"/>
            <a:r>
              <a:rPr lang="en-US" altLang="en-US" sz="2400" dirty="0" smtClean="0"/>
              <a:t>system controls are assumed fixed </a:t>
            </a:r>
          </a:p>
          <a:p>
            <a:pPr lvl="2" eaLnBrk="1" hangingPunct="1"/>
            <a:r>
              <a:rPr lang="en-US" altLang="en-US" sz="2400" dirty="0" smtClean="0"/>
              <a:t>takes into account non-</a:t>
            </a:r>
            <a:r>
              <a:rPr lang="en-US" altLang="en-US" sz="2400" dirty="0" err="1" smtClean="0"/>
              <a:t>linearities</a:t>
            </a:r>
            <a:endParaRPr lang="en-US" altLang="en-US" sz="2400" dirty="0" smtClean="0"/>
          </a:p>
          <a:p>
            <a:pPr lvl="1" eaLnBrk="1" hangingPunct="1"/>
            <a:r>
              <a:rPr lang="en-US" altLang="en-US" dirty="0" smtClean="0"/>
              <a:t>solving a primal LP</a:t>
            </a:r>
          </a:p>
          <a:p>
            <a:pPr lvl="2" eaLnBrk="1" hangingPunct="1"/>
            <a:r>
              <a:rPr lang="en-US" altLang="en-US" sz="2400" dirty="0" smtClean="0"/>
              <a:t>changes system controls to enforce linearized constraints while minimizing cost</a:t>
            </a:r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8</a:t>
            </a:fld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5791</TotalTime>
  <Words>1321</Words>
  <Application>Microsoft Office PowerPoint</Application>
  <PresentationFormat>On-screen Show (4:3)</PresentationFormat>
  <Paragraphs>228</Paragraphs>
  <Slides>31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Capsules</vt:lpstr>
      <vt:lpstr>Equation</vt:lpstr>
      <vt:lpstr>Worksheet</vt:lpstr>
      <vt:lpstr>ECE 476  Power System Analysis</vt:lpstr>
      <vt:lpstr>Announcements</vt:lpstr>
      <vt:lpstr>Calculation of Penalty Factors</vt:lpstr>
      <vt:lpstr>Two Bus Penalty Factor Example</vt:lpstr>
      <vt:lpstr>Example 6.22</vt:lpstr>
      <vt:lpstr>Optimal Power Flow (OPF)</vt:lpstr>
      <vt:lpstr>OPF, cont’d</vt:lpstr>
      <vt:lpstr>Two Example OPF Solution Methods</vt:lpstr>
      <vt:lpstr>LP OPF Solution Method</vt:lpstr>
      <vt:lpstr>Two Bus with Unconstrained Line</vt:lpstr>
      <vt:lpstr>Two Bus with Constrained Line</vt:lpstr>
      <vt:lpstr>Three Bus (B3) Example</vt:lpstr>
      <vt:lpstr>B3 with Line Limits NOT Enforced</vt:lpstr>
      <vt:lpstr>B3 with Line Limits Enforced</vt:lpstr>
      <vt:lpstr>Verify Bus 3 Marginal Cost</vt:lpstr>
      <vt:lpstr>Why is bus 3 LMP = $14 /MWh</vt:lpstr>
      <vt:lpstr>Why is bus 3 LMP $ 14 / MWh, cont’d</vt:lpstr>
      <vt:lpstr>Both lines into Bus 3 Congested</vt:lpstr>
      <vt:lpstr>Example 6_23 Optimal Power Flow</vt:lpstr>
      <vt:lpstr>MISO LMP Price Contour:  830am CDT Oct 24, 2016</vt:lpstr>
      <vt:lpstr>Power Markets (Sometimes Known as Independent System Operator) </vt:lpstr>
      <vt:lpstr>Example Energy Market</vt:lpstr>
      <vt:lpstr>Need to Approximate Gen Curves</vt:lpstr>
      <vt:lpstr>Market Receives Offers for Each Unit </vt:lpstr>
      <vt:lpstr>Composite Offers for One Period</vt:lpstr>
      <vt:lpstr>Dispatch by Auction</vt:lpstr>
      <vt:lpstr>Auctions, cont’d</vt:lpstr>
      <vt:lpstr>Uniform Price Auctions</vt:lpstr>
      <vt:lpstr>North American ISO/RTO</vt:lpstr>
      <vt:lpstr>Fault Analysis</vt:lpstr>
      <vt:lpstr>Fault Types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Overbye, Thomas J</cp:lastModifiedBy>
  <cp:revision>351</cp:revision>
  <cp:lastPrinted>2016-10-19T17:03:33Z</cp:lastPrinted>
  <dcterms:created xsi:type="dcterms:W3CDTF">2000-05-11T14:27:08Z</dcterms:created>
  <dcterms:modified xsi:type="dcterms:W3CDTF">2016-10-25T19:13:24Z</dcterms:modified>
</cp:coreProperties>
</file>